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782" r:id="rId3"/>
    <p:sldId id="2780" r:id="rId4"/>
    <p:sldId id="2783" r:id="rId5"/>
    <p:sldId id="2785" r:id="rId6"/>
    <p:sldId id="2786" r:id="rId7"/>
    <p:sldId id="2787" r:id="rId8"/>
    <p:sldId id="2788" r:id="rId9"/>
    <p:sldId id="2789" r:id="rId10"/>
    <p:sldId id="2791" r:id="rId11"/>
    <p:sldId id="2792" r:id="rId12"/>
    <p:sldId id="2794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芜萍 庄" initials="芜庄" lastIdx="1" clrIdx="0"/>
  <p:cmAuthor id="2" name="思贤 王" initials="思贤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7BFF"/>
    <a:srgbClr val="87CEEB"/>
    <a:srgbClr val="F0F0F0"/>
    <a:srgbClr val="E3716E"/>
    <a:srgbClr val="C00000"/>
    <a:srgbClr val="B77777"/>
    <a:srgbClr val="B576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551EE2C-D403-47A9-8523-B695599D954B}" styleName="表样式 1 25">
    <a:wholeTbl>
      <a:tcTxStyle>
        <a:fontRef idx="none">
          <a:srgbClr val="000000"/>
        </a:fontRef>
      </a:tcTxStyle>
      <a:tcStyle>
        <a:tcBdr>
          <a:left>
            <a:ln w="9525" cmpd="sng">
              <a:solidFill>
                <a:schemeClr val="accent1"/>
              </a:solidFill>
            </a:ln>
          </a:left>
          <a:right>
            <a:ln w="9525" cmpd="sng">
              <a:solidFill>
                <a:schemeClr val="accent1"/>
              </a:solidFill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 w="9525" cmpd="sng">
              <a:solidFill>
                <a:schemeClr val="accent1">
                  <a:lumMod val="40000"/>
                  <a:lumOff val="60000"/>
                </a:schemeClr>
              </a:solidFill>
            </a:ln>
          </a:insideH>
          <a:insideV>
            <a:ln w="9525" cmpd="sng">
              <a:solidFill>
                <a:schemeClr val="accent1">
                  <a:lumMod val="40000"/>
                  <a:lumOff val="60000"/>
                </a:schemeClr>
              </a:solidFill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chemeClr val="accent1">
              <a:lumMod val="10000"/>
              <a:lumOff val="90000"/>
            </a:schemeClr>
          </a:solidFill>
        </a:fill>
      </a:tcStyle>
    </a:band2H>
    <a:band1V>
      <a:tcTxStyle/>
      <a:tcStyle>
        <a:tcBdr>
          <a:left>
            <a:ln w="9525" cmpd="sng">
              <a:solidFill>
                <a:schemeClr val="accent1"/>
              </a:solidFill>
            </a:ln>
          </a:left>
          <a:right>
            <a:ln w="9525" cmpd="sng">
              <a:solidFill>
                <a:schemeClr val="accent1"/>
              </a:solidFill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 w="9525" cmpd="sng">
              <a:solidFill>
                <a:schemeClr val="accent1">
                  <a:lumMod val="40000"/>
                  <a:lumOff val="60000"/>
                </a:schemeClr>
              </a:solidFill>
            </a:ln>
          </a:insideH>
          <a:insideV>
            <a:ln w="9525" cmpd="sng">
              <a:solidFill>
                <a:schemeClr val="accent1">
                  <a:lumMod val="40000"/>
                  <a:lumOff val="60000"/>
                </a:schemeClr>
              </a:solidFill>
            </a:ln>
          </a:insideV>
        </a:tcBdr>
        <a:fill>
          <a:solidFill>
            <a:schemeClr val="accent1">
              <a:lumMod val="10000"/>
              <a:lumOff val="90000"/>
            </a:schemeClr>
          </a:solidFill>
        </a:fill>
      </a:tcStyle>
    </a:band1V>
    <a:band2V>
      <a:tcTxStyle/>
      <a:tcStyle>
        <a:tcBdr>
          <a:left>
            <a:ln w="9525" cmpd="sng">
              <a:solidFill>
                <a:schemeClr val="accent1">
                  <a:lumMod val="40000"/>
                  <a:lumOff val="60000"/>
                </a:schemeClr>
              </a:solidFill>
            </a:ln>
          </a:left>
          <a:right>
            <a:ln w="9525" cmpd="sng">
              <a:solidFill>
                <a:schemeClr val="accent1">
                  <a:lumMod val="40000"/>
                  <a:lumOff val="60000"/>
                </a:schemeClr>
              </a:solidFill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 w="9525" cmpd="sng">
              <a:solidFill>
                <a:schemeClr val="accent1">
                  <a:lumMod val="40000"/>
                  <a:lumOff val="60000"/>
                </a:schemeClr>
              </a:solidFill>
            </a:ln>
          </a:insideH>
          <a:insideV>
            <a:ln>
              <a:noFill/>
            </a:ln>
          </a:insideV>
        </a:tcBdr>
      </a:tcStyle>
    </a:band2V>
    <a:lastCol>
      <a:tcTxStyle b="on">
        <a:fontRef idx="none">
          <a:srgbClr val="08090C"/>
        </a:fontRef>
      </a:tcTxStyle>
      <a:tcStyle>
        <a:tcBdr>
          <a:left>
            <a:ln w="9525" cmpd="sng">
              <a:solidFill>
                <a:schemeClr val="accent1">
                  <a:lumMod val="40000"/>
                  <a:lumOff val="60000"/>
                </a:schemeClr>
              </a:solidFill>
            </a:ln>
          </a:left>
          <a:right>
            <a:ln w="9525" cmpd="sng">
              <a:solidFill>
                <a:schemeClr val="accent1"/>
              </a:solidFill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 w="9525" cmpd="sng">
              <a:solidFill>
                <a:schemeClr val="accent1">
                  <a:lumMod val="40000"/>
                  <a:lumOff val="60000"/>
                </a:schemeClr>
              </a:solidFill>
            </a:ln>
          </a:insideH>
          <a:insideV>
            <a:ln>
              <a:noFill/>
            </a:ln>
          </a:insideV>
        </a:tcBdr>
        <a:fill>
          <a:solidFill>
            <a:schemeClr val="accent1">
              <a:lumMod val="20000"/>
              <a:lumOff val="80000"/>
            </a:schemeClr>
          </a:solidFill>
        </a:fill>
      </a:tcStyle>
    </a:lastCol>
    <a:firstCol>
      <a:tcTxStyle b="on">
        <a:fontRef idx="none">
          <a:srgbClr val="08090C"/>
        </a:fontRef>
      </a:tcTxStyle>
      <a:tcStyle>
        <a:tcBdr>
          <a:left>
            <a:ln w="9525" cmpd="sng">
              <a:solidFill>
                <a:schemeClr val="accent1"/>
              </a:solidFill>
            </a:ln>
          </a:left>
          <a:right>
            <a:ln w="9525" cmpd="sng">
              <a:solidFill>
                <a:schemeClr val="accent1">
                  <a:lumMod val="40000"/>
                  <a:lumOff val="60000"/>
                </a:schemeClr>
              </a:solidFill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 w="9525" cmpd="sng">
              <a:solidFill>
                <a:schemeClr val="accent1">
                  <a:lumMod val="40000"/>
                  <a:lumOff val="60000"/>
                </a:schemeClr>
              </a:solidFill>
            </a:ln>
          </a:insideH>
          <a:insideV>
            <a:ln>
              <a:noFill/>
            </a:ln>
          </a:insideV>
        </a:tcBdr>
        <a:fill>
          <a:solidFill>
            <a:schemeClr val="accent1">
              <a:lumMod val="20000"/>
              <a:lumOff val="80000"/>
            </a:schemeClr>
          </a:solidFill>
        </a:fill>
      </a:tcStyle>
    </a:firstCol>
    <a:lastRow>
      <a:tcTxStyle b="on">
        <a:fontRef idx="none">
          <a:schemeClr val="accent1"/>
        </a:fontRef>
      </a:tcTxStyle>
      <a:tcStyle>
        <a:tcBdr>
          <a:left>
            <a:ln w="9525" cmpd="sng">
              <a:solidFill>
                <a:schemeClr val="accent1"/>
              </a:solidFill>
            </a:ln>
          </a:left>
          <a:right>
            <a:ln w="9525" cmpd="sng">
              <a:solidFill>
                <a:schemeClr val="accent1"/>
              </a:solidFill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Ref idx="none">
          <a:srgbClr val="FFFFFF"/>
        </a:fontRef>
      </a:tcTxStyle>
      <a:tcStyle>
        <a:tcBdr>
          <a:left>
            <a:ln w="9525" cmpd="sng">
              <a:solidFill>
                <a:schemeClr val="accent1"/>
              </a:solidFill>
            </a:ln>
          </a:left>
          <a:right>
            <a:ln w="9525" cmpd="sng">
              <a:solidFill>
                <a:schemeClr val="accent1"/>
              </a:solidFill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 w="9525" cmpd="sng">
              <a:solidFill>
                <a:schemeClr val="accent1">
                  <a:lumMod val="40000"/>
                  <a:lumOff val="60000"/>
                </a:schemeClr>
              </a:solidFill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91" autoAdjust="0"/>
    <p:restoredTop sz="94279" autoAdjust="0"/>
  </p:normalViewPr>
  <p:slideViewPr>
    <p:cSldViewPr snapToGrid="0">
      <p:cViewPr varScale="1">
        <p:scale>
          <a:sx n="72" d="100"/>
          <a:sy n="72" d="100"/>
        </p:scale>
        <p:origin x="32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B8894D-CB46-4E04-AC9F-C729718221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59E336-F6D0-44C9-A688-A32F43A064D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99D7-4D71-44A3-8A99-6C4F392D76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02ADA-B3E7-4369-9F6C-13D2CE9737A0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1.红蓝色-横版-透明背景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85290" y="1224280"/>
            <a:ext cx="8820785" cy="15449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99D7-4D71-44A3-8A99-6C4F392D76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02ADA-B3E7-4369-9F6C-13D2CE9737A0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3.红蓝色-独立图形-透明背景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06075" y="414020"/>
            <a:ext cx="848995" cy="802005"/>
          </a:xfrm>
          <a:prstGeom prst="rect">
            <a:avLst/>
          </a:prstGeom>
        </p:spPr>
      </p:pic>
      <p:pic>
        <p:nvPicPr>
          <p:cNvPr id="11" name="picture 1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1600000">
            <a:off x="838835" y="1332230"/>
            <a:ext cx="10515600" cy="895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99D7-4D71-44A3-8A99-6C4F392D76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02ADA-B3E7-4369-9F6C-13D2CE9737A0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3.红蓝色-独立图形-透明背景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06075" y="414020"/>
            <a:ext cx="848995" cy="8020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.红蓝色-独立图形-透明背景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06075" y="414020"/>
            <a:ext cx="848995" cy="802005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1350645"/>
            <a:ext cx="12191365" cy="4282440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6.反白色-独立图形-透明背景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427345" y="1507490"/>
            <a:ext cx="1336040" cy="1261745"/>
          </a:xfrm>
          <a:prstGeom prst="rect">
            <a:avLst/>
          </a:prstGeom>
        </p:spPr>
      </p:pic>
      <p:sp>
        <p:nvSpPr>
          <p:cNvPr id="154" name="textbox 154"/>
          <p:cNvSpPr/>
          <p:nvPr userDrawn="1"/>
        </p:nvSpPr>
        <p:spPr>
          <a:xfrm>
            <a:off x="4380317" y="2042648"/>
            <a:ext cx="3430270" cy="17049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2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3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4000"/>
              </a:lnSpc>
            </a:pPr>
            <a:endParaRPr sz="8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2000"/>
              </a:lnSpc>
              <a:spcBef>
                <a:spcPts val="0"/>
              </a:spcBef>
            </a:pPr>
            <a:r>
              <a:rPr sz="3300" b="1" kern="0" spc="40" dirty="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恳请专家批评指正</a:t>
            </a:r>
            <a:endParaRPr sz="3300" b="1" kern="0" spc="40" dirty="0">
              <a:solidFill>
                <a:schemeClr val="tx1">
                  <a:alpha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60" name="picture 16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1600000" flipV="1">
            <a:off x="421640" y="3649980"/>
            <a:ext cx="11584305" cy="76835"/>
          </a:xfrm>
          <a:prstGeom prst="rect">
            <a:avLst/>
          </a:prstGeom>
        </p:spPr>
      </p:pic>
      <p:sp>
        <p:nvSpPr>
          <p:cNvPr id="158" name="textbox 158"/>
          <p:cNvSpPr/>
          <p:nvPr userDrawn="1"/>
        </p:nvSpPr>
        <p:spPr>
          <a:xfrm>
            <a:off x="5179502" y="4364593"/>
            <a:ext cx="2106929" cy="2552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ts val="1805"/>
              </a:lnSpc>
            </a:pPr>
            <a:r>
              <a:rPr sz="1300" kern="0" spc="70" dirty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汇报人：</a:t>
            </a:r>
            <a:r>
              <a:rPr sz="1300" kern="0" spc="0" dirty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XXX</a:t>
            </a:r>
            <a:r>
              <a:rPr sz="1300" kern="0" spc="200" dirty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1300" kern="0" spc="70" dirty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| 2026年</a:t>
            </a:r>
            <a:r>
              <a:rPr lang="en-US" sz="1300" kern="0" spc="70" dirty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</a:t>
            </a:r>
            <a:r>
              <a:rPr sz="1300" kern="0" spc="70" dirty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endParaRPr sz="1300" kern="0" spc="70" dirty="0">
              <a:solidFill>
                <a:schemeClr val="tx1">
                  <a:alpha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99D7-4D71-44A3-8A99-6C4F392D76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02ADA-B3E7-4369-9F6C-13D2CE9737A0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3.红蓝色-独立图形-透明背景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06075" y="414020"/>
            <a:ext cx="848995" cy="802005"/>
          </a:xfrm>
          <a:prstGeom prst="rect">
            <a:avLst/>
          </a:prstGeom>
        </p:spPr>
      </p:pic>
      <p:pic>
        <p:nvPicPr>
          <p:cNvPr id="7" name="picture 1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1600000">
            <a:off x="838835" y="1332230"/>
            <a:ext cx="10515600" cy="895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99D7-4D71-44A3-8A99-6C4F392D76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02ADA-B3E7-4369-9F6C-13D2CE9737A0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 descr="1.红蓝色-横版-透明背景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56205" y="1882775"/>
            <a:ext cx="6866255" cy="12026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99D7-4D71-44A3-8A99-6C4F392D76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02ADA-B3E7-4369-9F6C-13D2CE9737A0}" type="slidenum">
              <a:rPr lang="zh-CN" altLang="en-US" smtClean="0"/>
            </a:fld>
            <a:endParaRPr lang="zh-CN" altLang="en-US"/>
          </a:p>
        </p:txBody>
      </p:sp>
      <p:pic>
        <p:nvPicPr>
          <p:cNvPr id="18" name="picture 1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600000">
            <a:off x="838835" y="1332230"/>
            <a:ext cx="10515600" cy="89535"/>
          </a:xfrm>
          <a:prstGeom prst="rect">
            <a:avLst/>
          </a:prstGeom>
        </p:spPr>
      </p:pic>
      <p:pic>
        <p:nvPicPr>
          <p:cNvPr id="8" name="图片 7" descr="3.红蓝色-独立图形-透明背景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06075" y="414020"/>
            <a:ext cx="848995" cy="8020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99D7-4D71-44A3-8A99-6C4F392D76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02ADA-B3E7-4369-9F6C-13D2CE9737A0}" type="slidenum">
              <a:rPr lang="zh-CN" altLang="en-US" smtClean="0"/>
            </a:fld>
            <a:endParaRPr lang="zh-CN" altLang="en-US"/>
          </a:p>
        </p:txBody>
      </p:sp>
      <p:pic>
        <p:nvPicPr>
          <p:cNvPr id="11" name="picture 1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1600000">
            <a:off x="838835" y="1332230"/>
            <a:ext cx="10515600" cy="89535"/>
          </a:xfrm>
          <a:prstGeom prst="rect">
            <a:avLst/>
          </a:prstGeom>
        </p:spPr>
      </p:pic>
      <p:pic>
        <p:nvPicPr>
          <p:cNvPr id="12" name="图片 11" descr="3.红蓝色-独立图形-透明背景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06075" y="414020"/>
            <a:ext cx="848995" cy="8020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99D7-4D71-44A3-8A99-6C4F392D76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02ADA-B3E7-4369-9F6C-13D2CE9737A0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3.红蓝色-独立图形-透明背景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06075" y="414020"/>
            <a:ext cx="848995" cy="802005"/>
          </a:xfrm>
          <a:prstGeom prst="rect">
            <a:avLst/>
          </a:prstGeom>
        </p:spPr>
      </p:pic>
      <p:pic>
        <p:nvPicPr>
          <p:cNvPr id="11" name="picture 1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1600000">
            <a:off x="838835" y="1332230"/>
            <a:ext cx="10515600" cy="895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99D7-4D71-44A3-8A99-6C4F392D76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02ADA-B3E7-4369-9F6C-13D2CE9737A0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 descr="3.红蓝色-独立图形-透明背景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06075" y="414020"/>
            <a:ext cx="848995" cy="802005"/>
          </a:xfrm>
          <a:prstGeom prst="rect">
            <a:avLst/>
          </a:prstGeom>
        </p:spPr>
      </p:pic>
      <p:pic>
        <p:nvPicPr>
          <p:cNvPr id="11" name="picture 1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1600000">
            <a:off x="838835" y="1332230"/>
            <a:ext cx="10515600" cy="895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99D7-4D71-44A3-8A99-6C4F392D76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02ADA-B3E7-4369-9F6C-13D2CE9737A0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 descr="3.红蓝色-独立图形-透明背景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06075" y="414020"/>
            <a:ext cx="848995" cy="802005"/>
          </a:xfrm>
          <a:prstGeom prst="rect">
            <a:avLst/>
          </a:prstGeom>
        </p:spPr>
      </p:pic>
      <p:pic>
        <p:nvPicPr>
          <p:cNvPr id="11" name="picture 1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1600000">
            <a:off x="838835" y="1332230"/>
            <a:ext cx="10515600" cy="895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99D7-4D71-44A3-8A99-6C4F392D76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02ADA-B3E7-4369-9F6C-13D2CE9737A0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 descr="3.红蓝色-独立图形-透明背景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06075" y="414020"/>
            <a:ext cx="848995" cy="80200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C99D7-4D71-44A3-8A99-6C4F392D76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802ADA-B3E7-4369-9F6C-13D2CE9737A0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3.红蓝色-独立图形-透明背景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506075" y="414020"/>
            <a:ext cx="848995" cy="8020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sz="4000" kern="0" spc="4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课题申请评审答辩</a:t>
            </a:r>
            <a:endParaRPr lang="zh-CN" altLang="en-US" sz="4000" kern="0" spc="40" dirty="0">
              <a:solidFill>
                <a:srgbClr val="005596">
                  <a:alpha val="10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/>
          </a:bodyPr>
          <a:p>
            <a:pPr marL="13335" algn="l" rtl="0" eaLnBrk="0">
              <a:lnSpc>
                <a:spcPct val="93000"/>
              </a:lnSpc>
            </a:pPr>
            <a:r>
              <a:rPr kern="0" spc="30" dirty="0">
                <a:solidFill>
                  <a:srgbClr val="333333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 题 名 称：</a:t>
            </a:r>
            <a:r>
              <a:rPr u="sng" kern="0" spc="30" dirty="0">
                <a:solidFill>
                  <a:srgbClr val="333333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请输入申请书中的课题名称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9845" algn="l" rtl="0" eaLnBrk="0">
              <a:lnSpc>
                <a:spcPct val="93000"/>
              </a:lnSpc>
              <a:spcBef>
                <a:spcPts val="1405"/>
              </a:spcBef>
            </a:pPr>
            <a:r>
              <a:rPr kern="0" spc="20" dirty="0">
                <a:solidFill>
                  <a:srgbClr val="333333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申 报 单 位：</a:t>
            </a:r>
            <a:r>
              <a:rPr u="sng" kern="0" spc="20" dirty="0">
                <a:solidFill>
                  <a:srgbClr val="333333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请输入申报单位全称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3335" algn="l" rtl="0" eaLnBrk="0">
              <a:lnSpc>
                <a:spcPct val="119000"/>
              </a:lnSpc>
              <a:spcBef>
                <a:spcPts val="1115"/>
              </a:spcBef>
            </a:pPr>
            <a:r>
              <a:rPr kern="0" spc="10" dirty="0">
                <a:solidFill>
                  <a:srgbClr val="333333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课题负责人：</a:t>
            </a:r>
            <a:r>
              <a:rPr kern="0" spc="-220" dirty="0">
                <a:solidFill>
                  <a:srgbClr val="333333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u="sng" kern="0" spc="10" dirty="0">
                <a:solidFill>
                  <a:srgbClr val="333333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姓名 </a:t>
            </a:r>
            <a:endParaRPr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lang="zh-CN" kern="0" spc="10" dirty="0">
                <a:solidFill>
                  <a:srgbClr val="333333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答</a:t>
            </a:r>
            <a:r>
              <a:rPr lang="en-US" altLang="zh-CN" kern="0" spc="10" dirty="0">
                <a:solidFill>
                  <a:srgbClr val="333333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kern="0" spc="10" dirty="0">
                <a:solidFill>
                  <a:srgbClr val="333333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辩</a:t>
            </a:r>
            <a:r>
              <a:rPr kern="0" spc="10" dirty="0">
                <a:solidFill>
                  <a:srgbClr val="333333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时</a:t>
            </a:r>
            <a:r>
              <a:rPr kern="0" spc="100" dirty="0">
                <a:solidFill>
                  <a:srgbClr val="333333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kern="0" spc="10" dirty="0">
                <a:solidFill>
                  <a:srgbClr val="333333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间：</a:t>
            </a:r>
            <a:r>
              <a:rPr u="sng" kern="0" spc="100" dirty="0">
                <a:solidFill>
                  <a:srgbClr val="333333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u="sng" kern="0" spc="10" dirty="0">
                <a:solidFill>
                  <a:srgbClr val="333333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</a:t>
            </a:r>
            <a:r>
              <a:rPr u="sng" kern="0" dirty="0">
                <a:solidFill>
                  <a:srgbClr val="333333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6年</a:t>
            </a:r>
            <a:endParaRPr lang="zh-CN" altLang="en-US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749557" y="3335861"/>
            <a:ext cx="8705565" cy="322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八、</a:t>
            </a:r>
            <a:r>
              <a:rPr b="1" kern="0" spc="2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经费预算明细</a:t>
            </a:r>
            <a:r>
              <a:rPr b="1" kern="0" spc="17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b="1" kern="0" spc="2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(万元) </a:t>
            </a:r>
            <a:r>
              <a:rPr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                    </a:t>
            </a:r>
            <a:r>
              <a:rPr b="1" kern="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</a:t>
            </a:r>
            <a:r>
              <a:rPr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endParaRPr lang="zh-CN" altLang="en-US"/>
          </a:p>
        </p:txBody>
      </p:sp>
      <p:graphicFrame>
        <p:nvGraphicFramePr>
          <p:cNvPr id="146" name="table 146"/>
          <p:cNvGraphicFramePr>
            <a:graphicFrameLocks noGrp="1"/>
          </p:cNvGraphicFramePr>
          <p:nvPr/>
        </p:nvGraphicFramePr>
        <p:xfrm>
          <a:off x="1300281" y="1749686"/>
          <a:ext cx="9591040" cy="2489200"/>
        </p:xfrm>
        <a:graphic>
          <a:graphicData uri="http://schemas.openxmlformats.org/drawingml/2006/table">
            <a:tbl>
              <a:tblPr firstRow="1">
                <a:tableStyleId>{6551EE2C-D403-47A9-8523-B695599D954B}</a:tableStyleId>
              </a:tblPr>
              <a:tblGrid>
                <a:gridCol w="3832225"/>
                <a:gridCol w="1430020"/>
                <a:gridCol w="2086610"/>
                <a:gridCol w="2242185"/>
              </a:tblGrid>
              <a:tr h="421640">
                <a:tc>
                  <a:txBody>
                    <a:bodyPr/>
                    <a:p>
                      <a:pPr algn="l" rtl="0" eaLnBrk="0">
                        <a:lnSpc>
                          <a:spcPct val="106000"/>
                        </a:lnSpc>
                      </a:pPr>
                      <a:endParaRPr sz="900" dirty="0"/>
                    </a:p>
                    <a:p>
                      <a:pPr marL="94615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</a:pPr>
                      <a:r>
                        <a:rPr sz="1100" kern="0" spc="10" dirty="0"/>
                        <a:t>支出科目</a:t>
                      </a:r>
                      <a:endParaRPr sz="1100" kern="0" spc="10" dirty="0"/>
                    </a:p>
                  </a:txBody>
                  <a:tcPr marL="0" marR="0" marT="0" marB="0" vert="horz"/>
                </a:tc>
                <a:tc>
                  <a:txBody>
                    <a:bodyPr/>
                    <a:p>
                      <a:pPr algn="l" rtl="0" eaLnBrk="0">
                        <a:lnSpc>
                          <a:spcPct val="106000"/>
                        </a:lnSpc>
                      </a:pPr>
                      <a:endParaRPr sz="900" dirty="0"/>
                    </a:p>
                    <a:p>
                      <a:pPr marL="102870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</a:pPr>
                      <a:r>
                        <a:rPr sz="1100" kern="0" spc="-10" dirty="0"/>
                        <a:t>中心支持</a:t>
                      </a:r>
                      <a:endParaRPr sz="1100" kern="0" spc="-10" dirty="0"/>
                    </a:p>
                  </a:txBody>
                  <a:tcPr marL="0" marR="0" marT="0" marB="0" vert="horz"/>
                </a:tc>
                <a:tc>
                  <a:txBody>
                    <a:bodyPr/>
                    <a:p>
                      <a:pPr algn="l" rtl="0" eaLnBrk="0">
                        <a:lnSpc>
                          <a:spcPct val="106000"/>
                        </a:lnSpc>
                      </a:pPr>
                      <a:endParaRPr sz="900" dirty="0"/>
                    </a:p>
                    <a:p>
                      <a:pPr marL="93980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</a:pPr>
                      <a:r>
                        <a:rPr sz="1100" kern="0" spc="10" dirty="0"/>
                        <a:t>单位配套/自筹</a:t>
                      </a:r>
                      <a:endParaRPr sz="1100" kern="0" spc="10" dirty="0"/>
                    </a:p>
                  </a:txBody>
                  <a:tcPr marL="0" marR="0" marT="0" marB="0" vert="horz"/>
                </a:tc>
                <a:tc>
                  <a:txBody>
                    <a:bodyPr/>
                    <a:p>
                      <a:pPr algn="l" rtl="0" eaLnBrk="0">
                        <a:lnSpc>
                          <a:spcPct val="106000"/>
                        </a:lnSpc>
                      </a:pPr>
                      <a:endParaRPr sz="900" dirty="0"/>
                    </a:p>
                    <a:p>
                      <a:pPr marL="98425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</a:pPr>
                      <a:r>
                        <a:rPr sz="1100" kern="0" spc="10" dirty="0"/>
                        <a:t>主要用途</a:t>
                      </a:r>
                      <a:endParaRPr sz="1100" kern="0" spc="10" dirty="0"/>
                    </a:p>
                  </a:txBody>
                  <a:tcPr marL="0" marR="0" marT="0" marB="0" vert="horz"/>
                </a:tc>
              </a:tr>
              <a:tr h="408305">
                <a:tc>
                  <a:txBody>
                    <a:bodyPr/>
                    <a:p>
                      <a:pPr algn="l" rtl="0" eaLnBrk="0">
                        <a:lnSpc>
                          <a:spcPct val="102000"/>
                        </a:lnSpc>
                      </a:pPr>
                      <a:endParaRPr sz="900" dirty="0"/>
                    </a:p>
                    <a:p>
                      <a:pPr marL="95885" algn="l" rtl="0" eaLnBrk="0">
                        <a:lnSpc>
                          <a:spcPct val="93000"/>
                        </a:lnSpc>
                        <a:spcBef>
                          <a:spcPts val="0"/>
                        </a:spcBef>
                      </a:pPr>
                      <a:r>
                        <a:rPr sz="1100" kern="0" spc="10" dirty="0"/>
                        <a:t>业务费</a:t>
                      </a:r>
                      <a:r>
                        <a:rPr sz="1100" kern="0" spc="90" dirty="0"/>
                        <a:t> </a:t>
                      </a:r>
                      <a:r>
                        <a:rPr sz="1100" kern="0" spc="10" dirty="0"/>
                        <a:t>(材料、差旅、出版</a:t>
                      </a:r>
                      <a:r>
                        <a:rPr sz="1100" kern="0" spc="0" dirty="0"/>
                        <a:t>等)</a:t>
                      </a:r>
                      <a:endParaRPr sz="1100" kern="0" spc="0" dirty="0"/>
                    </a:p>
                  </a:txBody>
                  <a:tcPr marL="0" marR="0" marT="0" marB="0" vert="horz"/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/>
                    </a:p>
                  </a:txBody>
                  <a:tcPr marL="0" marR="0" marT="0" marB="0" vert="horz"/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/>
                    </a:p>
                  </a:txBody>
                  <a:tcPr marL="0" marR="0" marT="0" marB="0" vert="horz"/>
                </a:tc>
                <a:tc>
                  <a:txBody>
                    <a:bodyPr/>
                    <a:p>
                      <a:pPr algn="l" rtl="0" eaLnBrk="0">
                        <a:lnSpc>
                          <a:spcPct val="161000"/>
                        </a:lnSpc>
                      </a:pPr>
                      <a:endParaRPr sz="1000" dirty="0"/>
                    </a:p>
                    <a:p>
                      <a:pPr marL="103505" algn="l" rtl="0" eaLnBrk="0">
                        <a:lnSpc>
                          <a:spcPts val="390"/>
                        </a:lnSpc>
                        <a:spcBef>
                          <a:spcPts val="5"/>
                        </a:spcBef>
                      </a:pPr>
                      <a:r>
                        <a:rPr sz="1100" kern="0" spc="-20" dirty="0"/>
                        <a:t>...</a:t>
                      </a:r>
                      <a:endParaRPr sz="1100" kern="0" spc="-20" dirty="0"/>
                    </a:p>
                  </a:txBody>
                  <a:tcPr marL="0" marR="0" marT="0" marB="0" vert="horz"/>
                </a:tc>
              </a:tr>
              <a:tr h="407035">
                <a:tc>
                  <a:txBody>
                    <a:bodyPr/>
                    <a:p>
                      <a:pPr algn="l" rtl="0" eaLnBrk="0">
                        <a:lnSpc>
                          <a:spcPct val="102000"/>
                        </a:lnSpc>
                      </a:pPr>
                      <a:endParaRPr sz="900" dirty="0"/>
                    </a:p>
                    <a:p>
                      <a:pPr marL="96520" algn="l" rtl="0" eaLnBrk="0">
                        <a:lnSpc>
                          <a:spcPct val="93000"/>
                        </a:lnSpc>
                        <a:spcBef>
                          <a:spcPts val="5"/>
                        </a:spcBef>
                      </a:pPr>
                      <a:r>
                        <a:rPr sz="1100" kern="0" spc="0" dirty="0"/>
                        <a:t>劳务费</a:t>
                      </a:r>
                      <a:r>
                        <a:rPr sz="1100" kern="0" spc="160" dirty="0"/>
                        <a:t> </a:t>
                      </a:r>
                      <a:r>
                        <a:rPr sz="1100" kern="0" spc="0" dirty="0"/>
                        <a:t>(专家咨询、劳务)</a:t>
                      </a:r>
                      <a:endParaRPr sz="1100" kern="0" spc="0" dirty="0"/>
                    </a:p>
                  </a:txBody>
                  <a:tcPr marL="0" marR="0" marT="0" marB="0" vert="horz"/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/>
                    </a:p>
                  </a:txBody>
                  <a:tcPr marL="0" marR="0" marT="0" marB="0" vert="horz"/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/>
                    </a:p>
                  </a:txBody>
                  <a:tcPr marL="0" marR="0" marT="0" marB="0" vert="horz"/>
                </a:tc>
                <a:tc>
                  <a:txBody>
                    <a:bodyPr/>
                    <a:p>
                      <a:pPr algn="l" rtl="0" eaLnBrk="0">
                        <a:lnSpc>
                          <a:spcPct val="161000"/>
                        </a:lnSpc>
                      </a:pPr>
                      <a:endParaRPr sz="1000" dirty="0"/>
                    </a:p>
                    <a:p>
                      <a:pPr marL="103505" algn="l" rtl="0" eaLnBrk="0">
                        <a:lnSpc>
                          <a:spcPts val="390"/>
                        </a:lnSpc>
                        <a:spcBef>
                          <a:spcPts val="5"/>
                        </a:spcBef>
                      </a:pPr>
                      <a:r>
                        <a:rPr sz="1100" kern="0" spc="-20" dirty="0"/>
                        <a:t>...</a:t>
                      </a:r>
                      <a:endParaRPr sz="1100" kern="0" spc="-20" dirty="0"/>
                    </a:p>
                  </a:txBody>
                  <a:tcPr marL="0" marR="0" marT="0" marB="0" vert="horz"/>
                </a:tc>
              </a:tr>
              <a:tr h="408940">
                <a:tc>
                  <a:txBody>
                    <a:bodyPr/>
                    <a:p>
                      <a:pPr algn="l" rtl="0" eaLnBrk="0">
                        <a:lnSpc>
                          <a:spcPct val="103000"/>
                        </a:lnSpc>
                      </a:pPr>
                      <a:endParaRPr sz="900" dirty="0"/>
                    </a:p>
                    <a:p>
                      <a:pPr algn="l" rtl="0" eaLnBrk="0">
                        <a:lnSpc>
                          <a:spcPct val="6000"/>
                        </a:lnSpc>
                      </a:pPr>
                      <a:endParaRPr sz="100" dirty="0"/>
                    </a:p>
                    <a:p>
                      <a:pPr marL="102235" algn="l" rtl="0" eaLnBrk="0">
                        <a:lnSpc>
                          <a:spcPct val="92000"/>
                        </a:lnSpc>
                      </a:pPr>
                      <a:r>
                        <a:rPr sz="1100" kern="0" spc="0" dirty="0"/>
                        <a:t>间接经费</a:t>
                      </a:r>
                      <a:r>
                        <a:rPr sz="1100" kern="0" spc="120" dirty="0"/>
                        <a:t> </a:t>
                      </a:r>
                      <a:r>
                        <a:rPr sz="1100" kern="0" spc="0" dirty="0"/>
                        <a:t>(绩效、管理费)</a:t>
                      </a:r>
                      <a:endParaRPr sz="1100" kern="0" spc="0" dirty="0"/>
                    </a:p>
                  </a:txBody>
                  <a:tcPr marL="0" marR="0" marT="0" marB="0" vert="horz"/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/>
                    </a:p>
                  </a:txBody>
                  <a:tcPr marL="0" marR="0" marT="0" marB="0" vert="horz"/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/>
                    </a:p>
                  </a:txBody>
                  <a:tcPr marL="0" marR="0" marT="0" marB="0" vert="horz"/>
                </a:tc>
                <a:tc>
                  <a:txBody>
                    <a:bodyPr/>
                    <a:p>
                      <a:pPr algn="l" rtl="0" eaLnBrk="0">
                        <a:lnSpc>
                          <a:spcPct val="103000"/>
                        </a:lnSpc>
                      </a:pPr>
                      <a:endParaRPr sz="900" dirty="0"/>
                    </a:p>
                    <a:p>
                      <a:pPr marL="112395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</a:pPr>
                      <a:r>
                        <a:rPr sz="1100" kern="0" spc="-10" dirty="0"/>
                        <a:t>≤总经费15%</a:t>
                      </a:r>
                      <a:endParaRPr sz="1100" kern="0" spc="-10" dirty="0"/>
                    </a:p>
                  </a:txBody>
                  <a:tcPr marL="0" marR="0" marT="0" marB="0" vert="horz"/>
                </a:tc>
              </a:tr>
              <a:tr h="421640">
                <a:tc>
                  <a:txBody>
                    <a:bodyPr/>
                    <a:p>
                      <a:pPr marL="94615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  <a:buNone/>
                      </a:pPr>
                      <a:r>
                        <a:rPr lang="en-US" altLang="zh-CN" sz="1100" kern="0" spc="0" dirty="0"/>
                        <a:t>……</a:t>
                      </a:r>
                      <a:endParaRPr lang="en-US" altLang="zh-CN" sz="1100" kern="0" spc="0" dirty="0"/>
                    </a:p>
                  </a:txBody>
                  <a:tcPr marL="0" marR="0" marT="0" marB="0" vert="horz"/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  <a:buNone/>
                      </a:pPr>
                      <a:endParaRPr lang="zh-CN" altLang="en-US" sz="1000" dirty="0"/>
                    </a:p>
                  </a:txBody>
                  <a:tcPr marL="0" marR="0" marT="0" marB="0" vert="horz"/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  <a:buNone/>
                      </a:pPr>
                      <a:endParaRPr lang="zh-CN" altLang="en-US" sz="1000" dirty="0"/>
                    </a:p>
                  </a:txBody>
                  <a:tcPr marL="0" marR="0" marT="0" marB="0" vert="horz"/>
                </a:tc>
                <a:tc>
                  <a:txBody>
                    <a:bodyPr/>
                    <a:p>
                      <a:pPr marL="97155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  <a:buNone/>
                      </a:pPr>
                      <a:endParaRPr lang="zh-CN" altLang="en-US" sz="1100" kern="0" spc="10" dirty="0"/>
                    </a:p>
                  </a:txBody>
                  <a:tcPr marL="0" marR="0" marT="0" marB="0" vert="horz"/>
                </a:tc>
              </a:tr>
              <a:tr h="421640">
                <a:tc>
                  <a:txBody>
                    <a:bodyPr/>
                    <a:p>
                      <a:pPr algn="l" rtl="0" eaLnBrk="0">
                        <a:lnSpc>
                          <a:spcPct val="103000"/>
                        </a:lnSpc>
                      </a:pPr>
                      <a:endParaRPr sz="900" dirty="0"/>
                    </a:p>
                    <a:p>
                      <a:pPr marL="94615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</a:pPr>
                      <a:r>
                        <a:rPr sz="1100" kern="0" spc="0" dirty="0"/>
                        <a:t>合计</a:t>
                      </a:r>
                      <a:endParaRPr sz="1100" kern="0" spc="0" dirty="0"/>
                    </a:p>
                  </a:txBody>
                  <a:tcPr marL="0" marR="0" marT="0" marB="0" vert="horz"/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/>
                    </a:p>
                  </a:txBody>
                  <a:tcPr marL="0" marR="0" marT="0" marB="0" vert="horz"/>
                </a:tc>
                <a:tc>
                  <a:txBody>
                    <a:bodyPr/>
                    <a:p>
                      <a:pPr algn="l" rtl="0" eaLnBrk="0">
                        <a:lnSpc>
                          <a:spcPct val="100000"/>
                        </a:lnSpc>
                      </a:pPr>
                      <a:endParaRPr sz="1000" dirty="0"/>
                    </a:p>
                  </a:txBody>
                  <a:tcPr marL="0" marR="0" marT="0" marB="0" vert="horz"/>
                </a:tc>
                <a:tc>
                  <a:txBody>
                    <a:bodyPr/>
                    <a:p>
                      <a:pPr algn="l" rtl="0" eaLnBrk="0">
                        <a:lnSpc>
                          <a:spcPct val="103000"/>
                        </a:lnSpc>
                      </a:pPr>
                      <a:endParaRPr sz="900" dirty="0"/>
                    </a:p>
                    <a:p>
                      <a:pPr marL="97155" algn="l" rtl="0" eaLnBrk="0">
                        <a:lnSpc>
                          <a:spcPct val="92000"/>
                        </a:lnSpc>
                        <a:spcBef>
                          <a:spcPts val="5"/>
                        </a:spcBef>
                      </a:pPr>
                      <a:r>
                        <a:rPr sz="1100" kern="0" spc="10" dirty="0"/>
                        <a:t>总预算 </a:t>
                      </a:r>
                      <a:r>
                        <a:rPr sz="1100" kern="0" spc="0" dirty="0"/>
                        <a:t>XX</a:t>
                      </a:r>
                      <a:r>
                        <a:rPr sz="1100" kern="0" spc="10" dirty="0"/>
                        <a:t> 万元</a:t>
                      </a:r>
                      <a:endParaRPr sz="1100" kern="0" spc="10" dirty="0"/>
                    </a:p>
                  </a:txBody>
                  <a:tcPr marL="0" marR="0" marT="0" marB="0" vert="horz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 kern="0" spc="2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汇报目录                                                                       </a:t>
            </a:r>
            <a:r>
              <a:rPr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  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571500" indent="-571500">
              <a:buFont typeface="+mj-ea"/>
              <a:buAutoNum type="ea1JpnChsDbPeriod"/>
            </a:pPr>
            <a:r>
              <a:rPr lang="zh-CN" altLang="en-US"/>
              <a:t>立项依据</a:t>
            </a:r>
            <a:endParaRPr lang="zh-CN" altLang="en-US"/>
          </a:p>
          <a:p>
            <a:pPr marL="571500" indent="-571500" algn="l">
              <a:buClrTx/>
              <a:buSzTx/>
              <a:buFont typeface="+mj-ea"/>
              <a:buAutoNum type="ea1JpnChsDbPeriod"/>
            </a:pPr>
            <a:r>
              <a:rPr lang="zh-CN" altLang="en-US">
                <a:sym typeface="+mn-ea"/>
              </a:rPr>
              <a:t>研究内容与目标</a:t>
            </a:r>
            <a:endParaRPr lang="zh-CN" altLang="en-US">
              <a:sym typeface="+mn-ea"/>
            </a:endParaRPr>
          </a:p>
          <a:p>
            <a:pPr marL="571500" indent="-571500" algn="l">
              <a:buClrTx/>
              <a:buSzTx/>
              <a:buFont typeface="+mj-ea"/>
              <a:buAutoNum type="ea1JpnChsDbPeriod"/>
            </a:pPr>
            <a:r>
              <a:rPr lang="zh-CN" altLang="en-US">
                <a:sym typeface="+mn-ea"/>
              </a:rPr>
              <a:t>项目创新点</a:t>
            </a:r>
            <a:endParaRPr lang="zh-CN" altLang="en-US"/>
          </a:p>
          <a:p>
            <a:pPr marL="571500" indent="-571500" algn="l">
              <a:buClrTx/>
              <a:buSzTx/>
              <a:buFont typeface="+mj-ea"/>
              <a:buAutoNum type="ea1JpnChsDbPeriod"/>
            </a:pPr>
            <a:r>
              <a:rPr lang="zh-CN" altLang="en-US">
                <a:sym typeface="+mn-ea"/>
              </a:rPr>
              <a:t>研究方案与可行性</a:t>
            </a:r>
            <a:endParaRPr lang="zh-CN" altLang="en-US"/>
          </a:p>
          <a:p>
            <a:pPr marL="571500" indent="-571500" algn="l">
              <a:buClrTx/>
              <a:buSzTx/>
              <a:buFont typeface="+mj-ea"/>
              <a:buAutoNum type="ea1JpnChsDbPeriod"/>
            </a:pPr>
            <a:r>
              <a:rPr lang="zh-CN" altLang="en-US">
                <a:sym typeface="+mn-ea"/>
              </a:rPr>
              <a:t>预期成果与考核指标</a:t>
            </a:r>
            <a:endParaRPr lang="zh-CN" altLang="en-US"/>
          </a:p>
          <a:p>
            <a:pPr marL="571500" indent="-571500" algn="l">
              <a:buClrTx/>
              <a:buSzTx/>
              <a:buFont typeface="+mj-ea"/>
              <a:buAutoNum type="ea1JpnChsDbPeriod"/>
            </a:pPr>
            <a:r>
              <a:rPr lang="zh-CN" altLang="en-US">
                <a:sym typeface="+mn-ea"/>
              </a:rPr>
              <a:t>年度目标与计划</a:t>
            </a:r>
            <a:endParaRPr lang="zh-CN" altLang="en-US">
              <a:sym typeface="+mn-ea"/>
            </a:endParaRPr>
          </a:p>
          <a:p>
            <a:pPr marL="571500" indent="-571500" algn="l">
              <a:buClrTx/>
              <a:buSzTx/>
              <a:buFont typeface="+mj-ea"/>
              <a:buAutoNum type="ea1JpnChsDbPeriod"/>
            </a:pPr>
            <a:r>
              <a:rPr lang="zh-CN" altLang="en-US">
                <a:sym typeface="+mn-ea"/>
              </a:rPr>
              <a:t>研究基础与条件</a:t>
            </a:r>
            <a:endParaRPr lang="zh-CN" altLang="en-US">
              <a:sym typeface="+mn-ea"/>
            </a:endParaRPr>
          </a:p>
          <a:p>
            <a:pPr marL="571500" indent="-571500" algn="l">
              <a:buClrTx/>
              <a:buSzTx/>
              <a:buFont typeface="+mj-ea"/>
              <a:buAutoNum type="ea1JpnChsDbPeriod"/>
            </a:pPr>
            <a:r>
              <a:rPr lang="zh-CN" altLang="en-US">
                <a:sym typeface="+mn-ea"/>
              </a:rPr>
              <a:t>经费预算明细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</a:t>
            </a:r>
            <a:r>
              <a:rPr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立项依据</a:t>
            </a:r>
            <a:r>
              <a:rPr b="1" kern="0" spc="16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 国内外现状分析 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</a:t>
            </a:r>
            <a:r>
              <a:rPr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研究内容</a:t>
            </a:r>
            <a:r>
              <a:rPr b="1" kern="0" spc="16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b="1" kern="0" spc="24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目标与关键问题                                                        </a:t>
            </a:r>
            <a:r>
              <a:rPr b="1" kern="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</a:t>
            </a:r>
            <a:r>
              <a:rPr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三、项目创新点</a:t>
            </a:r>
            <a:r>
              <a:rPr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                      </a:t>
            </a:r>
            <a:r>
              <a:rPr b="1" kern="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</a:t>
            </a:r>
            <a:r>
              <a:rPr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四、</a:t>
            </a:r>
            <a:r>
              <a:rPr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研究</a:t>
            </a:r>
            <a:r>
              <a:rPr lang="zh-CN"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方案与可行性</a:t>
            </a:r>
            <a:r>
              <a:rPr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                        </a:t>
            </a:r>
            <a:r>
              <a:rPr b="1" kern="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</a:t>
            </a:r>
            <a:r>
              <a:rPr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五、</a:t>
            </a:r>
            <a:r>
              <a:rPr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预期成果与考核指标</a:t>
            </a:r>
            <a:r>
              <a:rPr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                    </a:t>
            </a:r>
            <a:r>
              <a:rPr b="1" kern="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</a:t>
            </a:r>
            <a:r>
              <a:rPr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六、</a:t>
            </a:r>
            <a:r>
              <a:rPr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年度目标与计划</a:t>
            </a:r>
            <a:r>
              <a:rPr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                        </a:t>
            </a:r>
            <a:r>
              <a:rPr b="1" kern="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</a:t>
            </a:r>
            <a:r>
              <a:rPr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七、研究基础与条件</a:t>
            </a:r>
            <a:r>
              <a:rPr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                     </a:t>
            </a:r>
            <a:r>
              <a:rPr b="1" kern="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</a:t>
            </a:r>
            <a:r>
              <a:rPr b="1" kern="0" spc="10" dirty="0">
                <a:solidFill>
                  <a:srgbClr val="005596">
                    <a:alpha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ont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995</Words>
  <Application>WPS 演示</Application>
  <PresentationFormat>宽屏</PresentationFormat>
  <Paragraphs>62</Paragraphs>
  <Slides>11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</vt:lpstr>
      <vt:lpstr>Arial Unicode MS</vt:lpstr>
      <vt:lpstr>等线</vt:lpstr>
      <vt:lpstr>Office 主题​​</vt:lpstr>
      <vt:lpstr>课题申请评审答辩</vt:lpstr>
      <vt:lpstr>汇报目录                                                                                                          </vt:lpstr>
      <vt:lpstr>一、立项依据 - 国内外现状分析  </vt:lpstr>
      <vt:lpstr>二、研究内容 - 目标与关键问题                                                                                   </vt:lpstr>
      <vt:lpstr>三、项目创新点                                                                                 </vt:lpstr>
      <vt:lpstr>四、研究方案与可行性                                                                                   </vt:lpstr>
      <vt:lpstr>五、预期成果与考核指标                                                                               </vt:lpstr>
      <vt:lpstr>六、年度目标与计划                                                                                   </vt:lpstr>
      <vt:lpstr>七、研究基础与条件                                                                                </vt:lpstr>
      <vt:lpstr>八、经费预算明细 (万元)                                                                               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芜萍 庄</dc:creator>
  <cp:lastModifiedBy>谢庆芬</cp:lastModifiedBy>
  <cp:revision>51</cp:revision>
  <dcterms:created xsi:type="dcterms:W3CDTF">2023-10-31T15:23:00Z</dcterms:created>
  <dcterms:modified xsi:type="dcterms:W3CDTF">2026-04-10T05:26:00Z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F5C0CB2C151141B687E01339886F9851_13</vt:lpwstr>
  </property>
  <property fmtid="{D5CDD505-2E9C-101B-9397-08002B2CF9AE}" pid="3" name="KSOProductBuildVer">
    <vt:lpwstr>2052-12.1.0.19302</vt:lpwstr>
  </property>
</Properties>
</file>